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6" r:id="rId4"/>
    <p:sldId id="299" r:id="rId5"/>
    <p:sldId id="257" r:id="rId6"/>
    <p:sldId id="296" r:id="rId7"/>
    <p:sldId id="297" r:id="rId8"/>
    <p:sldId id="279" r:id="rId9"/>
    <p:sldId id="266" r:id="rId10"/>
    <p:sldId id="278" r:id="rId11"/>
    <p:sldId id="275" r:id="rId12"/>
    <p:sldId id="277" r:id="rId13"/>
    <p:sldId id="281" r:id="rId14"/>
    <p:sldId id="259" r:id="rId15"/>
    <p:sldId id="269" r:id="rId16"/>
    <p:sldId id="270" r:id="rId17"/>
    <p:sldId id="271" r:id="rId18"/>
    <p:sldId id="293" r:id="rId19"/>
    <p:sldId id="292" r:id="rId20"/>
    <p:sldId id="295" r:id="rId21"/>
    <p:sldId id="261" r:id="rId22"/>
    <p:sldId id="260" r:id="rId23"/>
    <p:sldId id="274" r:id="rId24"/>
    <p:sldId id="284" r:id="rId25"/>
    <p:sldId id="300" r:id="rId26"/>
    <p:sldId id="283" r:id="rId27"/>
    <p:sldId id="285" r:id="rId28"/>
    <p:sldId id="282" r:id="rId29"/>
    <p:sldId id="286" r:id="rId30"/>
    <p:sldId id="288" r:id="rId31"/>
    <p:sldId id="287" r:id="rId32"/>
    <p:sldId id="294" r:id="rId33"/>
    <p:sldId id="289" r:id="rId34"/>
    <p:sldId id="290" r:id="rId35"/>
    <p:sldId id="263" r:id="rId36"/>
    <p:sldId id="298" r:id="rId37"/>
    <p:sldId id="301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1"/>
    <p:restoredTop sz="94702"/>
  </p:normalViewPr>
  <p:slideViewPr>
    <p:cSldViewPr snapToGrid="0">
      <p:cViewPr varScale="1">
        <p:scale>
          <a:sx n="158" d="100"/>
          <a:sy n="158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5D7A-820C-CAD4-811F-38C50D040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66B3C-0BA0-A85D-9C98-522ED7FFA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06DE8-11AD-6E3D-C5C3-B9FA6CAC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9DD1-4797-0DED-D687-0A1846E1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4F7B6-0F8D-42ED-2428-CDC817BD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0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77D0-74F9-5055-EFA3-F3FDB8F3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F295B-64BA-18C6-BC90-6B35A1FE0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51955-4598-A158-2A1E-850BA34F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3C424-5CCC-5FAF-AFB7-7D7088BA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B28A-A860-3B3D-A1DF-CBD4E224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A7CB5-3C45-605A-38E9-5D20132D1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9F2C0-0B8B-DCF9-D38A-72B705BDE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447D-D53C-434E-B535-023F3373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F9687-5196-EB1E-91D4-8F982DA3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14EBB-EFF0-94DA-6013-5817DAE4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8744-5211-AE56-3451-F45301F9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0F22-A802-D702-23E6-8B19B7BF2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EFA9F-1ADD-15F4-272B-35DD5FD7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C114-DEE9-ED1F-078B-76E6B1B9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CEA7-9125-C59D-E85E-54D104F6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C282-B4E5-CE54-9248-CB2CDCE8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E4458-D976-C430-9492-AD4B199E2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1AA3E-00BE-C4F0-41FC-DC130BC8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FD7EC-B178-6DF5-57C4-92E21954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6C291-8161-9D27-AD74-F4A6CF8E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44FB-C745-3C20-541E-FD8FCEF5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19FE-18A8-D249-A10A-60A182788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A9721-FE45-B157-C004-1F4E3B94C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4827B-CA64-4D1B-4AF0-3426006C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EAE7B-4495-6447-3A99-7389B036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91F15-CD70-E0E7-F2EB-E52B9192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1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D198-448F-9286-FB68-9C3F033D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567D-C2FE-C01C-930B-C7DEF2CE8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D4A2-973C-E7C0-0EF4-71EFCA456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C1B2E-660A-BE86-7A54-C5C200416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8DF46-818D-C549-B143-7596986E2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8FD70B-C249-EB50-7CA9-F307715C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3643E-8382-CF4D-A16C-1DFC7494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5098A-BC49-CC9B-6861-10732371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658D-006E-2B19-D3DB-8DCFC3AA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DAE97-5002-2D92-39A1-B740CC1D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E9864-D2F3-2B23-C5E8-2EED6CBB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C455A-62DE-58C8-08DA-1373389D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68F999-C496-7D43-ECBD-D70F8FE0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C088C-D802-A276-D55C-D7F6F1DA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F4351-C7AD-C7AB-BFFB-FFAC56C8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B94B-02D3-BBD4-F712-0449010B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F089-4DF0-CD60-3622-9A7250E3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56E8D-FDDC-3AA3-A74A-66289C21C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778CB-9F3F-EE68-9E2F-35F8C50F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1BAFA-EA36-71EA-215A-C7E0D258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AC43-7108-E59B-AA34-068126E2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2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EADA-212F-194F-4A4D-A455719B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F4133-FCE0-0ED9-E4C7-794BF26C2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F4443-F3D7-F357-29DE-E3B31C5D2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7AA7-F773-AEA3-2216-4C0CEE41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3FE2-01EE-7743-846E-39EC2EB20BA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35BFB-2D85-349A-D18D-A9DB297C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21D4E-3F3F-5CA7-2BF2-ABDFA72D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5973-460E-C744-A2C2-5BD79F49C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1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e&#10;&#10;Description automatically generated">
            <a:extLst>
              <a:ext uri="{FF2B5EF4-FFF2-40B4-BE49-F238E27FC236}">
                <a16:creationId xmlns:a16="http://schemas.microsoft.com/office/drawing/2014/main" id="{AF6E2FF9-C56E-D286-8356-A523343558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97BA5-4B35-433C-7646-716F1032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5F56-3409-434B-195F-051F0B5D1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1B93F-E4F1-7146-CDFF-4DF35C74A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1DD03FE2-01EE-7743-846E-39EC2EB20BA3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4E0A4-9215-2F8E-9086-E7BB93359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504E-7026-2A14-722E-D1BF0FA46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AA045973-460E-C744-A2C2-5BD79F49C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ChicagoFLF" panose="0200060302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accent6">
              <a:lumMod val="20000"/>
              <a:lumOff val="80000"/>
            </a:schemeClr>
          </a:solidFill>
          <a:latin typeface="Open Sans SemiBold" pitchFamily="2" charset="0"/>
          <a:ea typeface="Open Sans SemiBold" pitchFamily="2" charset="0"/>
          <a:cs typeface="Open Sans SemiBold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accent6">
              <a:lumMod val="20000"/>
              <a:lumOff val="80000"/>
            </a:schemeClr>
          </a:solidFill>
          <a:latin typeface="Open Sans SemiBold" pitchFamily="2" charset="0"/>
          <a:ea typeface="Open Sans SemiBold" pitchFamily="2" charset="0"/>
          <a:cs typeface="Open Sans SemiBold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accent6">
              <a:lumMod val="20000"/>
              <a:lumOff val="80000"/>
            </a:schemeClr>
          </a:solidFill>
          <a:latin typeface="Open Sans SemiBold" pitchFamily="2" charset="0"/>
          <a:ea typeface="Open Sans SemiBold" pitchFamily="2" charset="0"/>
          <a:cs typeface="Open Sans SemiBold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6">
              <a:lumMod val="20000"/>
              <a:lumOff val="80000"/>
            </a:schemeClr>
          </a:solidFill>
          <a:latin typeface="Open Sans SemiBold" pitchFamily="2" charset="0"/>
          <a:ea typeface="Open Sans SemiBold" pitchFamily="2" charset="0"/>
          <a:cs typeface="Open Sans SemiBold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6">
              <a:lumMod val="20000"/>
              <a:lumOff val="80000"/>
            </a:schemeClr>
          </a:solidFill>
          <a:latin typeface="Open Sans SemiBold" pitchFamily="2" charset="0"/>
          <a:ea typeface="Open Sans SemiBold" pitchFamily="2" charset="0"/>
          <a:cs typeface="Open Sans SemiBold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847F-2F00-30CE-EB74-1F9569259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Practical Guide</a:t>
            </a:r>
            <a:br>
              <a:rPr lang="en-US" dirty="0"/>
            </a:br>
            <a:r>
              <a:rPr lang="en-US" dirty="0"/>
              <a:t>to UTF-8 and Character Encodings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93AB6-5155-C617-105C-DF9D8256B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1890"/>
            <a:ext cx="9144000" cy="1305910"/>
          </a:xfrm>
        </p:spPr>
        <p:txBody>
          <a:bodyPr/>
          <a:lstStyle/>
          <a:p>
            <a:r>
              <a:rPr lang="en-US" dirty="0"/>
              <a:t>Utah Stack JS meetup</a:t>
            </a:r>
          </a:p>
          <a:p>
            <a:r>
              <a:rPr lang="en-US" dirty="0"/>
              <a:t>Ken Snyder</a:t>
            </a:r>
          </a:p>
        </p:txBody>
      </p:sp>
    </p:spTree>
    <p:extLst>
      <p:ext uri="{BB962C8B-B14F-4D97-AF65-F5344CB8AC3E}">
        <p14:creationId xmlns:p14="http://schemas.microsoft.com/office/powerpoint/2010/main" val="279807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B946-2FFF-DCBA-E714-5612230C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91FF-A80D-3EF7-610F-35D7CE746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English text must be one byte per character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Can’t have 8 zeros in a row (NULL terminator)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Backwards compatible with ASCII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Easily traversable/navigable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1DD82-AD8A-1315-C6B7-A0E04E2B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32" y="3866357"/>
            <a:ext cx="10508268" cy="24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1224-0CC5-30E7-ED4F-A459C1F9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theoretically work to 6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C320-1E6E-1B90-F06A-F3864633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CD628-81CD-D38B-1AB7-98AF0C03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902"/>
            <a:ext cx="10515600" cy="27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99842CD-1F2E-D998-5002-B37C39D89F50}"/>
              </a:ext>
            </a:extLst>
          </p:cNvPr>
          <p:cNvSpPr/>
          <p:nvPr/>
        </p:nvSpPr>
        <p:spPr>
          <a:xfrm>
            <a:off x="646386" y="1690687"/>
            <a:ext cx="11051628" cy="4351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9C37-E0AD-42DF-7FDC-B866C3AF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in a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82F4-B5C3-3CB3-C97D-B87D8954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572"/>
            <a:ext cx="10515600" cy="406345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Starts with a zero: 1 byte ASCII character = a U+0061 or 97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Starts with 3 ones: 3 bytes = ✈️ U+2708 or 14,851,208</a:t>
            </a: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Starts with 4 ones: 4 bytes = 🚀 U+1F680 or 4,036,991,616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81440-96C2-266F-4DF9-BD1C4B6D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9" y="3767740"/>
            <a:ext cx="10515600" cy="13074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E70A7-61EF-7BC0-F40D-BEF99169813E}"/>
              </a:ext>
            </a:extLst>
          </p:cNvPr>
          <p:cNvSpPr/>
          <p:nvPr/>
        </p:nvSpPr>
        <p:spPr>
          <a:xfrm>
            <a:off x="945930" y="3831026"/>
            <a:ext cx="228601" cy="3389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C99F5-2F4C-FFDC-082C-86A6A7108369}"/>
              </a:ext>
            </a:extLst>
          </p:cNvPr>
          <p:cNvSpPr/>
          <p:nvPr/>
        </p:nvSpPr>
        <p:spPr>
          <a:xfrm>
            <a:off x="2711669" y="3831026"/>
            <a:ext cx="591207" cy="3389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B1EEE9-6854-44E0-644B-1E1C4F52E482}"/>
              </a:ext>
            </a:extLst>
          </p:cNvPr>
          <p:cNvCxnSpPr>
            <a:cxnSpLocks/>
          </p:cNvCxnSpPr>
          <p:nvPr/>
        </p:nvCxnSpPr>
        <p:spPr>
          <a:xfrm>
            <a:off x="3302876" y="4169984"/>
            <a:ext cx="4469524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CDB750-5B80-49AE-32B1-801089443442}"/>
              </a:ext>
            </a:extLst>
          </p:cNvPr>
          <p:cNvSpPr/>
          <p:nvPr/>
        </p:nvSpPr>
        <p:spPr>
          <a:xfrm>
            <a:off x="2711669" y="4251662"/>
            <a:ext cx="788276" cy="338958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66A4F-91C7-6D75-73D2-10EE68555D73}"/>
              </a:ext>
            </a:extLst>
          </p:cNvPr>
          <p:cNvCxnSpPr>
            <a:cxnSpLocks/>
          </p:cNvCxnSpPr>
          <p:nvPr/>
        </p:nvCxnSpPr>
        <p:spPr>
          <a:xfrm>
            <a:off x="3499945" y="4590620"/>
            <a:ext cx="6030310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50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C57F-AC11-1223-8B8F-835C0BDE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evolution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88F4-5F31-D8B2-EF10-5BBD80B5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33FE7-56EE-48BB-4F05-BB31E808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592" y="1690688"/>
            <a:ext cx="4878816" cy="43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2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BD31-AFF3-7644-BA96-012600BA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F4FB-2F2C-3F1D-02CC-076369ED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884406-6228-C698-F550-F7341AE0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80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D5A8-B58B-20D7-5395-9F3CBAE0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Mojibake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DFF7-DCCE-7F1A-2DE9-3AF4BDA7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haracter encoding issue when using Google Apps Script to extract data from  web page - Stack Overflow">
            <a:extLst>
              <a:ext uri="{FF2B5EF4-FFF2-40B4-BE49-F238E27FC236}">
                <a16:creationId xmlns:a16="http://schemas.microsoft.com/office/drawing/2014/main" id="{0137DF12-3664-EC98-EED8-8D3A7A87B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32" y="1690688"/>
            <a:ext cx="86263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44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A3D6-E24D-0D09-E439-D35BD239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B724-7C3D-E4B4-49A8-9978E527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ojibake - Wikipedia">
            <a:extLst>
              <a:ext uri="{FF2B5EF4-FFF2-40B4-BE49-F238E27FC236}">
                <a16:creationId xmlns:a16="http://schemas.microsoft.com/office/drawing/2014/main" id="{C4F67BA8-C853-94D0-B923-44176883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670" y="0"/>
            <a:ext cx="123753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26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80024-72BD-7595-DAE9-8E17D092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Strange to undecipherable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7DD3-F99A-A7B9-4A24-103E2495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42566-1B2E-72A6-3169-6B0702C8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60" y="1690688"/>
            <a:ext cx="8987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3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4385-4B7D-683E-1624-5F7128AB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 vs character 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1BF2-88E9-8831-A3B1-7A02016D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UTF-8 is the character encoding</a:t>
            </a:r>
          </a:p>
          <a:p>
            <a:r>
              <a:rPr lang="en-US" dirty="0"/>
              <a:t>Unicode is the character set</a:t>
            </a:r>
          </a:p>
          <a:p>
            <a:r>
              <a:rPr lang="en-US" dirty="0"/>
              <a:t>Unicode Consortium curates the character set</a:t>
            </a:r>
          </a:p>
          <a:p>
            <a:r>
              <a:rPr lang="en-US" dirty="0"/>
              <a:t>UTF-* stands for Unicode Transform Protocol 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319C-06A9-2F87-BB7B-58318E8B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 vs character  set</a:t>
            </a:r>
          </a:p>
        </p:txBody>
      </p:sp>
      <p:pic>
        <p:nvPicPr>
          <p:cNvPr id="2050" name="Picture 2" descr="UTF-8 vs UTF-16 or UTF-32 - HTML - Codecademy Forums">
            <a:extLst>
              <a:ext uri="{FF2B5EF4-FFF2-40B4-BE49-F238E27FC236}">
                <a16:creationId xmlns:a16="http://schemas.microsoft.com/office/drawing/2014/main" id="{4366EB8F-BA2D-761E-CEDF-8BBD72A50A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08" y="1904999"/>
            <a:ext cx="9918577" cy="422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3E8AF-9F0B-4552-E99A-19636F9D68B8}"/>
              </a:ext>
            </a:extLst>
          </p:cNvPr>
          <p:cNvSpPr/>
          <p:nvPr/>
        </p:nvSpPr>
        <p:spPr>
          <a:xfrm>
            <a:off x="6230029" y="4332731"/>
            <a:ext cx="4435274" cy="999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CFD0-31F0-BFC1-D291-F44ECC59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ECCA-61AD-1ACF-E25E-2BAFF2249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Guide to UTF-8 Encoding in PHP and MySQL">
            <a:extLst>
              <a:ext uri="{FF2B5EF4-FFF2-40B4-BE49-F238E27FC236}">
                <a16:creationId xmlns:a16="http://schemas.microsoft.com/office/drawing/2014/main" id="{E02DB16E-25D8-D6AD-11C3-6D60DC66F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r="3484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29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0B03-AA36-4989-1D26-09BF002D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 vs character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979F-EAC3-3AAA-BFDA-A144C9BD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B2A8C-179D-7BE3-1B47-3455F468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1425"/>
            <a:ext cx="10540646" cy="29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A0B5-8C2C-064C-7CFD-8405109F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Emoji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5CE4-681D-213E-BD64-07CFE0761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Some trivial knowledge about Unicode | by Wan Xiao | Medium">
            <a:extLst>
              <a:ext uri="{FF2B5EF4-FFF2-40B4-BE49-F238E27FC236}">
                <a16:creationId xmlns:a16="http://schemas.microsoft.com/office/drawing/2014/main" id="{DB410EF0-27E4-4AB9-8182-5D7D3135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0" y="1676122"/>
            <a:ext cx="7150179" cy="43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68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3065-A7F8-591F-25A7-C13ED87B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strings: an Array of code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FFCB1-8B5F-66C4-C377-405FDE9A0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Unicode WTF is UTF? (for Secondary School Students) Jan Zidek Tieto Czech  s.r.o. ☺ U+263A. - ppt download">
            <a:extLst>
              <a:ext uri="{FF2B5EF4-FFF2-40B4-BE49-F238E27FC236}">
                <a16:creationId xmlns:a16="http://schemas.microsoft.com/office/drawing/2014/main" id="{91A81329-A1BE-E2AA-7859-E3BD8A95E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1404"/>
          <a:stretch/>
        </p:blipFill>
        <p:spPr bwMode="auto">
          <a:xfrm>
            <a:off x="838200" y="1780675"/>
            <a:ext cx="10532838" cy="426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92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1C96-4D41-82C0-EA6C-4E0D8D85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286EA-DA91-2AB8-720B-956DE925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Content-Type header to serve document</a:t>
            </a:r>
          </a:p>
          <a:p>
            <a:r>
              <a:rPr lang="en-US" dirty="0"/>
              <a:t>Browser chooses which encoding to use</a:t>
            </a:r>
          </a:p>
          <a:p>
            <a:r>
              <a:rPr lang="en-US" dirty="0"/>
              <a:t>JavaScript strings treated correctly</a:t>
            </a:r>
          </a:p>
          <a:p>
            <a:r>
              <a:rPr lang="en-US" dirty="0"/>
              <a:t>Content-Type from fetch() to server (defaults to document)</a:t>
            </a:r>
          </a:p>
          <a:p>
            <a:r>
              <a:rPr lang="en-US" dirty="0"/>
              <a:t>Back-end server &amp; language</a:t>
            </a:r>
          </a:p>
          <a:p>
            <a:r>
              <a:rPr lang="en-US" dirty="0"/>
              <a:t>Connection to database</a:t>
            </a:r>
          </a:p>
          <a:p>
            <a:r>
              <a:rPr lang="en-US" dirty="0"/>
              <a:t>Database column type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9E33-9D47-4D11-B309-1CDC5FFD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encoding differences - /🚀/\n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C50C-C93E-1A3A-1AB2-28B01EDB4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- "/🚀/\\n"</a:t>
            </a:r>
          </a:p>
          <a:p>
            <a:r>
              <a:rPr lang="en-US" dirty="0"/>
              <a:t>Node - "/🚀/\\n"</a:t>
            </a:r>
          </a:p>
          <a:p>
            <a:r>
              <a:rPr lang="en-US" dirty="0"/>
              <a:t>Go - "/🚀/\\n"</a:t>
            </a:r>
          </a:p>
          <a:p>
            <a:r>
              <a:rPr lang="en-US" dirty="0"/>
              <a:t>Python - "/\ud83d\ude80/\\n"</a:t>
            </a:r>
          </a:p>
          <a:p>
            <a:r>
              <a:rPr lang="en-US" dirty="0"/>
              <a:t>PHP - "\/\ud83d\ude80\/\\n” OR "\/🚀\/\\n”</a:t>
            </a:r>
          </a:p>
          <a:p>
            <a:r>
              <a:rPr lang="en-US" dirty="0"/>
              <a:t>Java, C++  - depends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1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4285-D6A9-39C0-CCF5-C3868E30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41F0A-E777-460C-EE8F-AA7FFEF08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5.6 &amp; AWS Aurora require specifying “utf8mb4”</a:t>
            </a:r>
          </a:p>
          <a:p>
            <a:r>
              <a:rPr lang="en-US" dirty="0"/>
              <a:t>Everything else handles UTF-8 by default</a:t>
            </a:r>
          </a:p>
        </p:txBody>
      </p:sp>
    </p:spTree>
    <p:extLst>
      <p:ext uri="{BB962C8B-B14F-4D97-AF65-F5344CB8AC3E}">
        <p14:creationId xmlns:p14="http://schemas.microsoft.com/office/powerpoint/2010/main" val="30188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3193-5957-4A9C-1FB9-BD83089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literals: encoding code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E549F-BFBB-C0A3-F5B8-23E4A8D8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 airplane = “\u2708”;</a:t>
            </a:r>
          </a:p>
          <a:p>
            <a:pPr marL="0" indent="0">
              <a:buNone/>
            </a:pPr>
            <a:r>
              <a:rPr lang="en-US" dirty="0"/>
              <a:t>const airplane = “\u{2708}”;</a:t>
            </a:r>
          </a:p>
          <a:p>
            <a:pPr marL="0" indent="0">
              <a:buNone/>
            </a:pPr>
            <a:r>
              <a:rPr lang="en-US" dirty="0"/>
              <a:t>const airplane = “✈️”;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const rocket = ”\u{1F680}”;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0F2C-FFDE-D8D7-5DDB-191EFDA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entities code points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FC03-28E8-ECA9-4695-A7D367C5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Airplane: &amp;#x2708;</a:t>
            </a:r>
          </a:p>
          <a:p>
            <a:r>
              <a:rPr lang="en-US" dirty="0"/>
              <a:t>Rocket: &amp;#x1F680;</a:t>
            </a:r>
          </a:p>
          <a:p>
            <a:endParaRPr lang="en-US" dirty="0"/>
          </a:p>
          <a:p>
            <a:r>
              <a:rPr lang="en-US" dirty="0" err="1"/>
              <a:t>parseInt</a:t>
            </a:r>
            <a:r>
              <a:rPr lang="en-US" dirty="0"/>
              <a:t>(”1F680”, 16) =&gt; 128640 =&gt; &amp;#128640;</a:t>
            </a:r>
          </a:p>
        </p:txBody>
      </p:sp>
    </p:spTree>
    <p:extLst>
      <p:ext uri="{BB962C8B-B14F-4D97-AF65-F5344CB8AC3E}">
        <p14:creationId xmlns:p14="http://schemas.microsoft.com/office/powerpoint/2010/main" val="38449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F124-4594-7E3B-7288-BB19C592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are problematic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B6456-328C-8A1C-C0CC-84C51775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C03B2-CA99-6F52-0F00-71C46C6D1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/>
          <a:stretch/>
        </p:blipFill>
        <p:spPr>
          <a:xfrm>
            <a:off x="838200" y="2846388"/>
            <a:ext cx="5703758" cy="3134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B200-E1E5-A1D3-D80C-FE82FBE4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378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99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BB45-876F-0C4C-94E3-8F0DDE8A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strings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9DC47-457B-7784-F0A6-D8F293562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97167"/>
            <a:ext cx="9987643" cy="1413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C07B4-6882-6E7C-5C27-492EA737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2524"/>
            <a:ext cx="6019800" cy="1336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D7DEA-94A3-BE36-557C-1961BA508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8147"/>
            <a:ext cx="108299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5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B946-2FFF-DCBA-E714-5612230C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Tom Scott: “The most beautiful hack”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5C2A7-0873-704B-1DFB-A34B5E0BA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19C15-7A49-2D46-1246-B3AED1D1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57" y="1688093"/>
            <a:ext cx="7759485" cy="435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38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78B-4408-7638-63D9-2E4065AF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BOM (Byte order mark)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F00EB-4593-74F5-2B85-3C742B7B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UTF-8/UTF-16 BOM is \</a:t>
            </a:r>
            <a:r>
              <a:rPr lang="en-US" dirty="0" err="1"/>
              <a:t>uFEFF</a:t>
            </a:r>
            <a:endParaRPr lang="en-US" dirty="0"/>
          </a:p>
          <a:p>
            <a:r>
              <a:rPr lang="en-US" dirty="0"/>
              <a:t>It has no meaning and should be ignored</a:t>
            </a:r>
          </a:p>
          <a:p>
            <a:r>
              <a:rPr lang="en-US" dirty="0"/>
              <a:t>You’ll want to strip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40987-010B-25C9-BB50-38281613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978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01D7-BBDF-E547-634F-E1164D0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npm?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A12C3-0B6D-B23D-CA9D-210A5E64F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299473" cy="4535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D8B3C-8DBD-CB39-299D-0C0E7764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28" y="0"/>
            <a:ext cx="780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ECD4-8F36-A939-6B39-9C9C99CE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 did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0DA33-4CD4-3B29-84CA-D1B3EDB0B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/package/multibyte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A731E-2596-6D53-4867-A9A46AA49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52" y="2363077"/>
            <a:ext cx="5669819" cy="44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3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5573-3EA8-DA47-4A84-4308AE67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Intl.Collator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F6B9-D13C-4233-1939-815792B1C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F6CCA-EF5F-399C-3882-56BFFE36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2116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5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A645-3161-095F-7475-81F13074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Intl.Segmenter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347B-1556-C32F-DDC0-1F07F93F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BCE81-124C-089F-6011-DFD48D06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343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8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95F9-705C-1737-0223-6D55FB2E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Emoji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68EC-FB78-BC08-C517-26DFF126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2B290-41FB-2C3C-1A34-758F50C1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3426"/>
            <a:ext cx="7772400" cy="42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0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0D12-71AC-8D88-A945-176F1A9B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Emoji combinations with ZWJ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B1E1-A6E5-876A-6448-BF5D7B9A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B05692A-3525-EB7A-C7D2-1C569B49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94" y="1690689"/>
            <a:ext cx="7416411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00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9ADF-AF56-3B6F-4B55-5DB3E886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Obligatory </a:t>
            </a:r>
            <a:r>
              <a:rPr lang="en-US" dirty="0" err="1"/>
              <a:t>Zalgo</a:t>
            </a:r>
            <a:r>
              <a:rPr lang="en-US" dirty="0"/>
              <a:t>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E7012-4A20-C815-2AC3-C9E25B1E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446E1-A4A0-C836-4223-2A385330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58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CFD0-31F0-BFC1-D291-F44ECC59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ECCA-61AD-1ACF-E25E-2BAFF2249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Guide to UTF-8 Encoding in PHP and MySQL">
            <a:extLst>
              <a:ext uri="{FF2B5EF4-FFF2-40B4-BE49-F238E27FC236}">
                <a16:creationId xmlns:a16="http://schemas.microsoft.com/office/drawing/2014/main" id="{E02DB16E-25D8-D6AD-11C3-6D60DC66F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r="3484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9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3E0E-8B5D-7F76-413F-F55124DA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2F4F-3506-947A-061B-F42BF0E9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Landmines</a:t>
            </a:r>
          </a:p>
          <a:p>
            <a:r>
              <a:rPr lang="en-US" dirty="0"/>
              <a:t>Web technologies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Emoji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82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4FD7-C277-1481-FCCB-C1D87D91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there was ASCII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24F99-A95F-09BE-1F02-30EC1F3EF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dditional Reference Material | The Standard ASCII Character Set and Codes">
            <a:extLst>
              <a:ext uri="{FF2B5EF4-FFF2-40B4-BE49-F238E27FC236}">
                <a16:creationId xmlns:a16="http://schemas.microsoft.com/office/drawing/2014/main" id="{CFFD69DA-18A0-E6B4-C06F-1CFB44BB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53" y="0"/>
            <a:ext cx="100480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7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583A55-49B7-AD44-68F7-6B967C1B7292}"/>
              </a:ext>
            </a:extLst>
          </p:cNvPr>
          <p:cNvSpPr/>
          <p:nvPr/>
        </p:nvSpPr>
        <p:spPr>
          <a:xfrm>
            <a:off x="838200" y="1685005"/>
            <a:ext cx="10515600" cy="435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4FE18-5F3B-B734-6B50-CB3F75E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A4B253-944B-DF71-D595-808E2410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36" y="1821298"/>
            <a:ext cx="7679341" cy="40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48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171A-E282-DA5F-7EC1-04A52CB4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haracter - How to use symbols of extended ASCII table in C? - Stack  Overflow">
            <a:extLst>
              <a:ext uri="{FF2B5EF4-FFF2-40B4-BE49-F238E27FC236}">
                <a16:creationId xmlns:a16="http://schemas.microsoft.com/office/drawing/2014/main" id="{0AD8DCEA-7006-EC70-019B-8EB61954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27050"/>
            <a:ext cx="71628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CEA4D-9024-9908-3084-D4F7E33A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2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62F3-5839-910D-9324-EB24553B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No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D94C-5FAF-266A-0885-E586898A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44F1F-063C-CEA1-F944-0DCC1D89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4182"/>
            <a:ext cx="7772400" cy="44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2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7956-9979-D4E3-BA2A-40F342E8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UTF-8 vs utf-8 vs utf8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2EFF-3070-0271-A7D3-92E2DE8D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UTF-8 is correct</a:t>
            </a:r>
          </a:p>
          <a:p>
            <a:r>
              <a:rPr lang="en-US" dirty="0"/>
              <a:t>utf-8 is okay in case-insensitive situations</a:t>
            </a:r>
          </a:p>
          <a:p>
            <a:r>
              <a:rPr lang="en-US" dirty="0"/>
              <a:t>utf8 works in most places</a:t>
            </a:r>
          </a:p>
          <a:p>
            <a:r>
              <a:rPr lang="en-US" dirty="0"/>
              <a:t>Including Node, HTTP and HTML</a:t>
            </a:r>
          </a:p>
        </p:txBody>
      </p:sp>
    </p:spTree>
    <p:extLst>
      <p:ext uri="{BB962C8B-B14F-4D97-AF65-F5344CB8AC3E}">
        <p14:creationId xmlns:p14="http://schemas.microsoft.com/office/powerpoint/2010/main" val="342908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46013</TotalTime>
  <Words>451</Words>
  <Application>Microsoft Macintosh PowerPoint</Application>
  <PresentationFormat>Widescreen</PresentationFormat>
  <Paragraphs>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ChicagoFLF</vt:lpstr>
      <vt:lpstr>Open Sans Light</vt:lpstr>
      <vt:lpstr>Open Sans SemiBold</vt:lpstr>
      <vt:lpstr>Office Theme 2013 - 2022</vt:lpstr>
      <vt:lpstr>A Practical Guide to UTF-8 and Character Encodings</vt:lpstr>
      <vt:lpstr>PowerPoint Presentation</vt:lpstr>
      <vt:lpstr>Tom Scott: “The most beautiful hack”</vt:lpstr>
      <vt:lpstr>What we’ll cover</vt:lpstr>
      <vt:lpstr>In the Beginning there was ASCII</vt:lpstr>
      <vt:lpstr>PowerPoint Presentation</vt:lpstr>
      <vt:lpstr>PowerPoint Presentation</vt:lpstr>
      <vt:lpstr>Problem: No interoperability</vt:lpstr>
      <vt:lpstr>UTF-8 vs utf-8 vs utf8</vt:lpstr>
      <vt:lpstr>Requirements</vt:lpstr>
      <vt:lpstr>Will theoretically work to 6 bytes</vt:lpstr>
      <vt:lpstr>Navigation in a string</vt:lpstr>
      <vt:lpstr>Growth and evolution over time</vt:lpstr>
      <vt:lpstr>PowerPoint Presentation</vt:lpstr>
      <vt:lpstr>Mojibake</vt:lpstr>
      <vt:lpstr>PowerPoint Presentation</vt:lpstr>
      <vt:lpstr>Strange to undecipherable</vt:lpstr>
      <vt:lpstr>Character encoding vs character  set</vt:lpstr>
      <vt:lpstr>Character encoding vs character  set</vt:lpstr>
      <vt:lpstr>Character encoding vs character set</vt:lpstr>
      <vt:lpstr>Emoji modifiers</vt:lpstr>
      <vt:lpstr>JavaScript strings: an Array of code points</vt:lpstr>
      <vt:lpstr>Parts of the stack</vt:lpstr>
      <vt:lpstr>JSON encoding differences - /🚀/\n</vt:lpstr>
      <vt:lpstr>Databases</vt:lpstr>
      <vt:lpstr>String literals: encoding code points </vt:lpstr>
      <vt:lpstr>HTML entities code points </vt:lpstr>
      <vt:lpstr>String methods are problematic</vt:lpstr>
      <vt:lpstr>Slicing strings</vt:lpstr>
      <vt:lpstr>BOM (Byte order mark)</vt:lpstr>
      <vt:lpstr>Hello npm?</vt:lpstr>
      <vt:lpstr>So I did it</vt:lpstr>
      <vt:lpstr>Intl.Collator</vt:lpstr>
      <vt:lpstr>Intl.Segmenter</vt:lpstr>
      <vt:lpstr>Emoji Implementation</vt:lpstr>
      <vt:lpstr>Emoji combinations with ZWJ</vt:lpstr>
      <vt:lpstr>Obligatory Zalgo Text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Snyder</dc:creator>
  <cp:lastModifiedBy>Ken Snyder</cp:lastModifiedBy>
  <cp:revision>12</cp:revision>
  <dcterms:created xsi:type="dcterms:W3CDTF">2022-12-29T18:16:09Z</dcterms:created>
  <dcterms:modified xsi:type="dcterms:W3CDTF">2023-02-17T00:18:12Z</dcterms:modified>
</cp:coreProperties>
</file>